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wmf" ContentType="image/x-wmf"/>
  <Default Extension="rels" ContentType="application/vnd.openxmlformats-package.relationship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11"/>
  </p:handoutMasterIdLst>
  <p:sldIdLst>
    <p:sldId id="341" r:id="rId4"/>
    <p:sldId id="381" r:id="rId6"/>
    <p:sldId id="376" r:id="rId7"/>
    <p:sldId id="382" r:id="rId8"/>
    <p:sldId id="377" r:id="rId9"/>
    <p:sldId id="380" r:id="rId10"/>
  </p:sldIdLst>
  <p:sldSz cx="12192000" cy="6858000"/>
  <p:notesSz cx="8519795" cy="7077075"/>
  <p:custDataLst>
    <p:tags r:id="rId19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2" initials="M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127092"/>
    <a:srgbClr val="2A6EA8"/>
    <a:srgbClr val="B1D254"/>
    <a:srgbClr val="0F5C77"/>
    <a:srgbClr val="0099CC"/>
    <a:srgbClr val="33CCCC"/>
    <a:srgbClr val="FF6600"/>
    <a:srgbClr val="FFFFFF"/>
    <a:srgbClr val="1A4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07" autoAdjust="0"/>
    <p:restoredTop sz="93429" autoAdjust="0"/>
  </p:normalViewPr>
  <p:slideViewPr>
    <p:cSldViewPr snapToGrid="0" showGuides="1">
      <p:cViewPr varScale="1">
        <p:scale>
          <a:sx n="113" d="100"/>
          <a:sy n="113" d="100"/>
        </p:scale>
        <p:origin x="816" y="102"/>
      </p:cViewPr>
      <p:guideLst>
        <p:guide orient="horz" pos="2199"/>
        <p:guide pos="3840"/>
      </p:guideLst>
    </p:cSldViewPr>
  </p:slideViewPr>
  <p:outlineViewPr>
    <p:cViewPr>
      <p:scale>
        <a:sx n="33" d="100"/>
        <a:sy n="33" d="100"/>
      </p:scale>
      <p:origin x="0" y="-44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2269"/>
        <p:guide pos="268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3.xml"/><Relationship Id="rId18" Type="http://schemas.openxmlformats.org/officeDocument/2006/relationships/customXml" Target="../customXml/item3.xml"/><Relationship Id="rId17" Type="http://schemas.openxmlformats.org/officeDocument/2006/relationships/customXml" Target="../customXml/item2.xml"/><Relationship Id="rId16" Type="http://schemas.openxmlformats.org/officeDocument/2006/relationships/customXml" Target="../customXml/item1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693352" cy="3542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826763" y="1"/>
            <a:ext cx="3693352" cy="3542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722776"/>
            <a:ext cx="3693352" cy="3542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826763" y="6722776"/>
            <a:ext cx="3693352" cy="3542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693352" cy="3542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826763" y="1"/>
            <a:ext cx="3693352" cy="3542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900238" y="530225"/>
            <a:ext cx="4719637" cy="2654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37318" y="3361389"/>
            <a:ext cx="6245478" cy="31853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722776"/>
            <a:ext cx="3693352" cy="3542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826763" y="6722776"/>
            <a:ext cx="3693352" cy="3542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lang="en-GB" altLang="en-US" sz="1200" b="1" dirty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1" hasCustomPrompt="1"/>
          </p:nvPr>
        </p:nvSpPr>
        <p:spPr>
          <a:xfrm>
            <a:off x="725739" y="1828800"/>
            <a:ext cx="10729365" cy="4374537"/>
          </a:xfrm>
          <a:prstGeom prst="rect">
            <a:avLst/>
          </a:prstGeom>
        </p:spPr>
        <p:txBody>
          <a:bodyPr lIns="0" tIns="0" rIns="0" bIns="0"/>
          <a:lstStyle>
            <a:lvl1pPr marL="179070" marR="0" indent="-168275" algn="l" defTabSz="11874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135" algn="ctr"/>
              </a:tabLst>
              <a:defRPr sz="18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46405" marR="0" indent="-285750" algn="l" defTabSz="11874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35" algn="ctr"/>
              </a:tabLst>
              <a:defRPr sz="1600" baseline="0">
                <a:latin typeface="+mn-lt"/>
                <a:ea typeface="微软雅黑" panose="020B0503020204020204" pitchFamily="34" charset="-122"/>
              </a:defRPr>
            </a:lvl2pPr>
            <a:lvl3pPr marL="1097915" marR="0" indent="-168275" algn="l" defTabSz="11874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35" algn="ctr"/>
              </a:tabLst>
              <a:defRPr sz="1300" baseline="0">
                <a:latin typeface="+mn-lt"/>
                <a:ea typeface="微软雅黑" panose="020B0503020204020204" pitchFamily="34" charset="-122"/>
              </a:defRPr>
            </a:lvl3pPr>
            <a:lvl4pPr marL="525780" indent="-170815">
              <a:buFont typeface="Arial" panose="020B0604020202020204" pitchFamily="34" charset="0"/>
              <a:buChar char="•"/>
              <a:tabLst>
                <a:tab pos="1207770" algn="ctr"/>
              </a:tabLst>
              <a:defRPr sz="1300" baseline="0"/>
            </a:lvl4pPr>
            <a:lvl5pPr marL="525780" indent="-170815">
              <a:buFont typeface="Arial" panose="020B0604020202020204" pitchFamily="34" charset="0"/>
              <a:buChar char="•"/>
              <a:tabLst>
                <a:tab pos="1207770" algn="ctr"/>
              </a:tabLst>
              <a:defRPr sz="1300" baseline="0"/>
            </a:lvl5pPr>
          </a:lstStyle>
          <a:p>
            <a:pPr lvl="0"/>
            <a:r>
              <a:rPr lang="en-US" dirty="0"/>
              <a:t>Click to edit Master text style</a:t>
            </a:r>
            <a:endParaRPr lang="en-US" dirty="0"/>
          </a:p>
          <a:p>
            <a:pPr marL="328930" marR="0" lvl="1" indent="-168275" algn="l" defTabSz="11874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135" algn="ctr"/>
              </a:tabLst>
              <a:defRPr/>
            </a:pPr>
            <a:r>
              <a:rPr lang="en-US" dirty="0"/>
              <a:t>Click to edit Master text style</a:t>
            </a:r>
            <a:endParaRPr lang="en-US" dirty="0"/>
          </a:p>
          <a:p>
            <a:pPr marL="1097915" marR="0" lvl="2" indent="-168275" algn="l" defTabSz="11874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135" algn="ctr"/>
              </a:tabLst>
              <a:defRPr/>
            </a:pPr>
            <a:r>
              <a:rPr lang="en-US" dirty="0"/>
              <a:t>Click to edit Master text style</a:t>
            </a:r>
            <a:endParaRPr lang="en-US" dirty="0"/>
          </a:p>
          <a:p>
            <a:pPr marL="1097915" marR="0" lvl="2" indent="-168275" algn="l" defTabSz="11874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135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8658" y="655982"/>
            <a:ext cx="10736446" cy="69416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93725" indent="0" algn="ctr">
              <a:buNone/>
              <a:defRPr sz="2595"/>
            </a:lvl2pPr>
            <a:lvl3pPr marL="1187450" indent="0" algn="ctr">
              <a:buNone/>
              <a:defRPr sz="2335"/>
            </a:lvl3pPr>
            <a:lvl4pPr marL="1780540" indent="0" algn="ctr">
              <a:buNone/>
              <a:defRPr sz="2080"/>
            </a:lvl4pPr>
            <a:lvl5pPr marL="2374265" indent="0" algn="ctr">
              <a:buNone/>
              <a:defRPr sz="2080"/>
            </a:lvl5pPr>
            <a:lvl6pPr marL="2967990" indent="0" algn="ctr">
              <a:buNone/>
              <a:defRPr sz="2080"/>
            </a:lvl6pPr>
            <a:lvl7pPr marL="3561715" indent="0" algn="ctr">
              <a:buNone/>
              <a:defRPr sz="2080"/>
            </a:lvl7pPr>
            <a:lvl8pPr marL="4155440" indent="0" algn="ctr">
              <a:buNone/>
              <a:defRPr sz="2080"/>
            </a:lvl8pPr>
            <a:lvl9pPr marL="4748530" indent="0" algn="ctr">
              <a:buNone/>
              <a:defRPr sz="2080"/>
            </a:lvl9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4169" y="0"/>
            <a:ext cx="10515600" cy="6898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  <a:endParaRPr lang="en-US" altLang="en-US"/>
          </a:p>
          <a:p>
            <a:pPr lvl="1"/>
            <a:r>
              <a:rPr lang="en-US" altLang="en-US"/>
              <a:t>Second level</a:t>
            </a:r>
            <a:endParaRPr lang="en-US" altLang="en-US"/>
          </a:p>
          <a:p>
            <a:pPr lvl="2"/>
            <a:r>
              <a:rPr lang="en-US" altLang="en-US"/>
              <a:t>Third level</a:t>
            </a:r>
            <a:endParaRPr lang="en-US" altLang="en-US"/>
          </a:p>
          <a:p>
            <a:pPr lvl="3"/>
            <a:r>
              <a:rPr lang="en-US" altLang="en-US"/>
              <a:t>Fourth level</a:t>
            </a:r>
            <a:endParaRPr lang="en-US" altLang="en-US"/>
          </a:p>
          <a:p>
            <a:pPr lvl="4"/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Single Corner Rectangle 7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5.x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Relationship Id="rId3" Type="http://schemas.openxmlformats.org/officeDocument/2006/relationships/tags" Target="../tags/tag4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3.bin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940435" y="1796415"/>
            <a:ext cx="9386570" cy="3574415"/>
          </a:xfrm>
        </p:spPr>
        <p:txBody>
          <a:bodyPr/>
          <a:lstStyle/>
          <a:p>
            <a:pPr algn="ctr" eaLnBrk="1" hangingPunct="1"/>
            <a:br>
              <a:rPr lang="en-GB" sz="4000" dirty="0">
                <a:latin typeface="+mn-lt"/>
                <a:ea typeface="等线" panose="02010600030101010101" pitchFamily="2" charset="-122"/>
              </a:rPr>
            </a:br>
            <a:br>
              <a:rPr lang="en-GB" sz="4000" dirty="0">
                <a:latin typeface="+mn-lt"/>
                <a:ea typeface="等线" panose="02010600030101010101" pitchFamily="2" charset="-122"/>
              </a:rPr>
            </a:br>
            <a:br>
              <a:rPr lang="en-GB" sz="4000" dirty="0">
                <a:latin typeface="+mn-lt"/>
                <a:ea typeface="等线" panose="02010600030101010101" pitchFamily="2" charset="-122"/>
              </a:rPr>
            </a:br>
            <a:br>
              <a:rPr lang="en-GB" sz="4000" dirty="0">
                <a:latin typeface="+mn-lt"/>
                <a:ea typeface="等线" panose="02010600030101010101" pitchFamily="2" charset="-122"/>
              </a:rPr>
            </a:br>
            <a:r>
              <a:rPr lang="en-US" sz="4000" dirty="0">
                <a:latin typeface="+mn-lt"/>
                <a:ea typeface="等线" panose="02010600030101010101" pitchFamily="2" charset="-122"/>
              </a:rPr>
              <a:t>Discussion on R</a:t>
            </a:r>
            <a:r>
              <a:rPr lang="en-US" sz="4000" dirty="0">
                <a:latin typeface="+mn-lt"/>
                <a:ea typeface="等线" panose="02010600030101010101" pitchFamily="2" charset="-122"/>
              </a:rPr>
              <a:t>oaming UEs to Access the Subscribed Network Using 5G Indirect Network Sharing</a:t>
            </a:r>
            <a:br>
              <a:rPr lang="en-US" altLang="en-US" sz="4000" b="1" dirty="0"/>
            </a:br>
            <a:br>
              <a:rPr lang="en-US" altLang="en-US" sz="4000" b="1" dirty="0"/>
            </a:br>
            <a:endParaRPr lang="en-GB" altLang="en-US" sz="4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927103" y="4595541"/>
            <a:ext cx="23387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1" i="1" dirty="0"/>
              <a:t>China Telecom</a:t>
            </a:r>
            <a:endParaRPr lang="en-US" sz="2400" b="1" i="1" dirty="0"/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02357" y="251515"/>
            <a:ext cx="3861134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" panose="020B0604020202020204"/>
                <a:sym typeface="+mn-ea"/>
              </a:rPr>
              <a:t>3GPP TSG-SA WG2 Meeting #</a:t>
            </a:r>
            <a:r>
              <a:rPr lang="sv-SE" altLang="en-US" sz="1400" b="1" dirty="0" smtClean="0">
                <a:latin typeface="Arial" panose="020B0604020202020204"/>
                <a:sym typeface="+mn-ea"/>
              </a:rPr>
              <a:t>15</a:t>
            </a:r>
            <a:r>
              <a:rPr lang="en-US" altLang="sv-SE" sz="1400" b="1" dirty="0" smtClean="0">
                <a:latin typeface="Arial" panose="020B0604020202020204"/>
                <a:sym typeface="+mn-ea"/>
              </a:rPr>
              <a:t>8</a:t>
            </a:r>
            <a:endParaRPr lang="sv-SE" altLang="en-US" sz="14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US" altLang="en-US" sz="1400" b="1" dirty="0" smtClean="0">
                <a:latin typeface="Arial" panose="020B0604020202020204"/>
                <a:sym typeface="+mn-ea"/>
              </a:rPr>
              <a:t>21 </a:t>
            </a:r>
            <a:r>
              <a:rPr lang="en-US" altLang="en-US" sz="1400" b="1" dirty="0">
                <a:latin typeface="Arial" panose="020B0604020202020204"/>
                <a:sym typeface="+mn-ea"/>
              </a:rPr>
              <a:t>– </a:t>
            </a:r>
            <a:r>
              <a:rPr lang="en-US" altLang="en-US" sz="1400" b="1" dirty="0" smtClean="0">
                <a:latin typeface="Arial" panose="020B0604020202020204"/>
                <a:sym typeface="+mn-ea"/>
              </a:rPr>
              <a:t>25 August 2023, Gothenburg, Sweden</a:t>
            </a:r>
            <a:endParaRPr lang="en-US" altLang="en-US" sz="1400" b="1" dirty="0" smtClean="0">
              <a:latin typeface="Arial" panose="020B0604020202020204"/>
              <a:sym typeface="+mn-ea"/>
            </a:endParaRPr>
          </a:p>
          <a:p>
            <a:pPr eaLnBrk="1" hangingPunct="1">
              <a:defRPr/>
            </a:pPr>
            <a:endParaRPr lang="en-US" altLang="en-US" sz="1400" b="1" dirty="0">
              <a:latin typeface="Arial" panose="020B0604020202020204"/>
            </a:endParaRPr>
          </a:p>
        </p:txBody>
      </p:sp>
      <p:sp>
        <p:nvSpPr>
          <p:cNvPr id="4" name="文本框 1"/>
          <p:cNvSpPr txBox="1"/>
          <p:nvPr>
            <p:custDataLst>
              <p:tags r:id="rId1"/>
            </p:custDataLst>
          </p:nvPr>
        </p:nvSpPr>
        <p:spPr>
          <a:xfrm>
            <a:off x="4907739" y="367862"/>
            <a:ext cx="1353118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 dirty="0" smtClean="0"/>
              <a:t>S2-2309118</a:t>
            </a:r>
            <a:endParaRPr lang="en-US" altLang="zh-CN" sz="1400" b="1" dirty="0" smtClean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Motivations</a:t>
            </a:r>
            <a:endParaRPr lang="en-US" dirty="0"/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311150" y="1804670"/>
            <a:ext cx="111633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ym typeface="+mn-ea"/>
              </a:rPr>
              <a:t>As per TR 22.851 [PR 5.4.6-001], Indirect Network Sharing shall support providing services for inbound roaming users of a participating</a:t>
            </a:r>
            <a:r>
              <a:rPr lang="zh-CN" altLang="en-US" sz="1600" dirty="0">
                <a:sym typeface="+mn-ea"/>
              </a:rPr>
              <a:t> operat</a:t>
            </a:r>
            <a:r>
              <a:rPr lang="en-US" altLang="zh-CN" sz="1600" dirty="0">
                <a:sym typeface="+mn-ea"/>
              </a:rPr>
              <a:t>or.</a:t>
            </a:r>
            <a:endParaRPr lang="en-US" altLang="zh-CN" sz="1600" dirty="0">
              <a:sym typeface="+mn-ea"/>
            </a:endParaRPr>
          </a:p>
          <a:p>
            <a:pPr algn="just"/>
            <a:endParaRPr lang="en-US" sz="1600" dirty="0">
              <a:sym typeface="+mn-ea"/>
            </a:endParaRPr>
          </a:p>
          <a:p>
            <a:pPr algn="just"/>
            <a:r>
              <a:rPr lang="en-US" sz="1600" dirty="0">
                <a:sym typeface="+mn-ea"/>
              </a:rPr>
              <a:t>But t</a:t>
            </a:r>
            <a:r>
              <a:rPr lang="zh-CN" altLang="en-US" sz="1600" dirty="0">
                <a:sym typeface="+mn-ea"/>
              </a:rPr>
              <a:t>he latest standard</a:t>
            </a:r>
            <a:r>
              <a:rPr lang="en-US" altLang="zh-CN" sz="1600" dirty="0">
                <a:sym typeface="+mn-ea"/>
              </a:rPr>
              <a:t>s can’t support above requirement well, especially for scenario that roaming agreement and consequent network interconnection doesn’t exist between hosting operator and home operator.</a:t>
            </a:r>
            <a:endParaRPr lang="en-US" sz="1600" dirty="0">
              <a:sym typeface="+mn-ea"/>
            </a:endParaRPr>
          </a:p>
          <a:p>
            <a:pPr algn="just"/>
            <a:endParaRPr lang="zh-CN" altLang="en-US" sz="1600" dirty="0"/>
          </a:p>
          <a:p>
            <a:pPr algn="just"/>
            <a:r>
              <a:rPr lang="en-US" sz="1600" dirty="0">
                <a:sym typeface="+mn-ea"/>
              </a:rPr>
              <a:t>So, it’s necessary to investigate potential enhancements and scenarios for supporting roaming UEs to access the subscribed network using 5G Indirect Network Sharing, in cases where certain roaming agreements/interconnections may or may not exist.</a:t>
            </a:r>
            <a:endParaRPr lang="en-US" sz="1600" dirty="0"/>
          </a:p>
          <a:p>
            <a:pPr algn="just"/>
            <a:endParaRPr lang="en-US" sz="1600" dirty="0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46070" y="4358005"/>
            <a:ext cx="6499860" cy="20523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13855" y="5523230"/>
            <a:ext cx="54781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OP1 and OP3 may or may not have agreement.</a:t>
            </a:r>
            <a:endParaRPr lang="en-US" altLang="zh-CN" sz="160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11513" y="1863528"/>
          <a:ext cx="5687485" cy="2344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Visio" r:id="rId1" imgW="3651885" imgH="1492885" progId="Visio.Drawing.11">
                  <p:embed/>
                </p:oleObj>
              </mc:Choice>
              <mc:Fallback>
                <p:oleObj name="Visio" r:id="rId1" imgW="3651885" imgH="1492885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513" y="1863528"/>
                        <a:ext cx="5687485" cy="23445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Gap 1</a:t>
            </a:r>
            <a:endParaRPr lang="en-US" dirty="0"/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311150" y="1804670"/>
            <a:ext cx="11163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>
                <a:sym typeface="+mn-ea"/>
              </a:rPr>
              <a:t>TS 23.501</a:t>
            </a:r>
            <a:endParaRPr lang="en-US" sz="1800" dirty="0"/>
          </a:p>
          <a:p>
            <a:pPr algn="just"/>
            <a:endParaRPr lang="en-US" sz="18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 flipV="1">
            <a:off x="1114112" y="1690688"/>
            <a:ext cx="103603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191268" y="1970702"/>
          <a:ext cx="5172075" cy="2436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Visio" r:id="rId4" imgW="3993515" imgH="1724660" progId="Visio.Drawing.11">
                  <p:embed/>
                </p:oleObj>
              </mc:Choice>
              <mc:Fallback>
                <p:oleObj name="Visio" r:id="rId4" imgW="3993515" imgH="172466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1268" y="1970702"/>
                        <a:ext cx="5172075" cy="24362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6191268" y="4249866"/>
            <a:ext cx="56874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Figure 4.2.4-3: Roaming 5G System architecture - home routed scenario in service-based interface representation</a:t>
            </a:r>
            <a:endParaRPr lang="zh-CN" altLang="en-US" sz="1400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 flipV="1">
            <a:off x="895690" y="1953768"/>
            <a:ext cx="1141062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5149" y="4231212"/>
            <a:ext cx="61891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Figure 4.2.4-1: Roaming 5G System architecture- local breakout scenario in service-based interface representation</a:t>
            </a:r>
            <a:endParaRPr lang="zh-CN" altLang="en-US" sz="1400" dirty="0"/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190500" y="4970777"/>
            <a:ext cx="11163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800" dirty="0">
                <a:sym typeface="+mn-ea"/>
              </a:rPr>
              <a:t>GAPs</a:t>
            </a:r>
            <a:r>
              <a:rPr lang="zh-CN" altLang="en-US" sz="1800" dirty="0">
                <a:sym typeface="+mn-ea"/>
              </a:rPr>
              <a:t>：</a:t>
            </a:r>
            <a:endParaRPr lang="en-US" altLang="zh-CN" sz="1800" dirty="0">
              <a:sym typeface="+mn-ea"/>
            </a:endParaRPr>
          </a:p>
          <a:p>
            <a:pPr algn="just"/>
            <a:r>
              <a:rPr lang="en-US" altLang="zh-CN" dirty="0">
                <a:sym typeface="+mn-ea"/>
              </a:rPr>
              <a:t>As per TS 23.501 roaming architecture, network interconnection must exist between HPLMN and VPLMN. That means </a:t>
            </a:r>
            <a:r>
              <a:rPr lang="en-US" altLang="zh-CN" sz="1800" dirty="0">
                <a:sym typeface="+mn-ea"/>
              </a:rPr>
              <a:t>participating</a:t>
            </a:r>
            <a:r>
              <a:rPr lang="zh-CN" altLang="en-US" sz="1800" dirty="0">
                <a:sym typeface="+mn-ea"/>
              </a:rPr>
              <a:t> </a:t>
            </a:r>
            <a:r>
              <a:rPr lang="en-US" altLang="zh-CN" sz="1800" dirty="0">
                <a:sym typeface="+mn-ea"/>
              </a:rPr>
              <a:t>operator</a:t>
            </a:r>
            <a:r>
              <a:rPr lang="en-US" altLang="zh-CN" dirty="0">
                <a:sym typeface="+mn-ea"/>
              </a:rPr>
              <a:t>’s</a:t>
            </a:r>
            <a:r>
              <a:rPr lang="en-US" altLang="zh-CN" sz="1800" dirty="0">
                <a:sym typeface="+mn-ea"/>
              </a:rPr>
              <a:t> partner(HPLMN) must have roaming agreement and network interconnection with  hosting operator(VPLMN), which can’t satisfy TR 22.851 [PR 5.4.6-001] requirement.</a:t>
            </a:r>
            <a:endParaRPr lang="en-US" sz="1800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Gap 2</a:t>
            </a:r>
            <a:endParaRPr lang="en-US" dirty="0"/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311150" y="1804670"/>
            <a:ext cx="11163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>
                <a:sym typeface="+mn-ea"/>
              </a:rPr>
              <a:t>TS 23.251</a:t>
            </a:r>
            <a:endParaRPr lang="en-US" sz="1800" dirty="0"/>
          </a:p>
          <a:p>
            <a:pPr algn="just"/>
            <a:endParaRPr lang="en-US" sz="18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 flipV="1">
            <a:off x="1114112" y="1690688"/>
            <a:ext cx="103603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 flipV="1">
            <a:off x="895690" y="1953768"/>
            <a:ext cx="1141062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20065" y="4277360"/>
            <a:ext cx="9659620" cy="4552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Figure 1: A Gateway Core Network (GWCN) configuration for network sharing. Besides shared radio access network nodes, the core network operators also share core network nodes</a:t>
            </a:r>
            <a:endParaRPr lang="en-US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90500" y="4691379"/>
            <a:ext cx="111633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800" dirty="0">
                <a:sym typeface="+mn-ea"/>
              </a:rPr>
              <a:t>GAPs</a:t>
            </a:r>
            <a:r>
              <a:rPr lang="zh-CN" altLang="en-US" sz="1800" dirty="0">
                <a:sym typeface="+mn-ea"/>
              </a:rPr>
              <a:t>：</a:t>
            </a:r>
            <a:endParaRPr lang="en-US" altLang="zh-CN" sz="1800" dirty="0">
              <a:sym typeface="+mn-ea"/>
            </a:endParaRPr>
          </a:p>
          <a:p>
            <a:pPr algn="just"/>
            <a:r>
              <a:rPr lang="en-US" altLang="zh-CN" dirty="0">
                <a:sym typeface="+mn-ea"/>
              </a:rPr>
              <a:t>GWCN concept can </a:t>
            </a:r>
            <a:r>
              <a:rPr lang="en-US" altLang="zh-CN" sz="1800" dirty="0">
                <a:sym typeface="+mn-ea"/>
              </a:rPr>
              <a:t>potentially </a:t>
            </a:r>
            <a:r>
              <a:rPr lang="en-US" altLang="zh-CN" dirty="0">
                <a:sym typeface="+mn-ea"/>
              </a:rPr>
              <a:t>support </a:t>
            </a:r>
            <a:r>
              <a:rPr lang="en-US" altLang="zh-CN" sz="1800" dirty="0">
                <a:sym typeface="+mn-ea"/>
              </a:rPr>
              <a:t>TR 22.851 [PR 5.4.6-001] requirement, but GWCN </a:t>
            </a:r>
            <a:r>
              <a:rPr lang="en-US" altLang="zh-CN" dirty="0">
                <a:sym typeface="+mn-ea"/>
              </a:rPr>
              <a:t> currently </a:t>
            </a:r>
            <a:r>
              <a:rPr lang="en-US" altLang="zh-CN" sz="1800" dirty="0">
                <a:sym typeface="+mn-ea"/>
              </a:rPr>
              <a:t>only supports 2</a:t>
            </a:r>
            <a:r>
              <a:rPr lang="en-US" altLang="zh-CN" dirty="0">
                <a:sym typeface="+mn-ea"/>
              </a:rPr>
              <a:t>/3/4G sharing, not 5G. </a:t>
            </a:r>
            <a:endParaRPr lang="en-US" altLang="zh-CN" dirty="0">
              <a:sym typeface="+mn-ea"/>
            </a:endParaRPr>
          </a:p>
          <a:p>
            <a:pPr algn="just"/>
            <a:r>
              <a:rPr lang="en-US" altLang="zh-CN" sz="1600" i="1" dirty="0">
                <a:sym typeface="+mn-ea"/>
              </a:rPr>
              <a:t>Quotation from TS 23.501 R18:  “In this Release of the specification, only the 5G Multi-Operator Core Network (5G MOCN) network sharing architecture, in which only the RAN is shared in 5G System, is supported.”</a:t>
            </a:r>
            <a:endParaRPr lang="en-US" altLang="zh-CN" sz="1600" i="1" dirty="0">
              <a:sym typeface="+mn-ea"/>
            </a:endParaRPr>
          </a:p>
          <a:p>
            <a:pPr algn="just"/>
            <a:r>
              <a:rPr lang="en-US" altLang="zh-CN" dirty="0">
                <a:sym typeface="+mn-ea"/>
              </a:rPr>
              <a:t>So, current GWCN specification</a:t>
            </a:r>
            <a:r>
              <a:rPr lang="en-US" altLang="zh-CN" sz="1800" dirty="0">
                <a:sym typeface="+mn-ea"/>
              </a:rPr>
              <a:t> can’t satisfy TR 22.851 [PR 5.4.6-001] requirement.</a:t>
            </a:r>
            <a:endParaRPr lang="en-US" sz="18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1952314" y="1233566"/>
            <a:ext cx="108373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705547" y="1804856"/>
          <a:ext cx="4131733" cy="2472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Visio" r:id="rId3" imgW="6184900" imgH="3475990" progId="Visio.Drawing.11">
                  <p:embed/>
                </p:oleObj>
              </mc:Choice>
              <mc:Fallback>
                <p:oleObj name="Visio" r:id="rId3" imgW="6184900" imgH="347599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5547" y="1804856"/>
                        <a:ext cx="4131733" cy="24722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Conclusion and Proposal</a:t>
            </a:r>
            <a:endParaRPr lang="en-US" sz="4000" dirty="0"/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19616" y="2261870"/>
            <a:ext cx="11163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ym typeface="+mn-ea"/>
              </a:rPr>
              <a:t>C</a:t>
            </a:r>
            <a:r>
              <a:rPr lang="en-US" altLang="zh-CN" sz="1800" dirty="0">
                <a:sym typeface="+mn-ea"/>
              </a:rPr>
              <a:t>urrent 5G specifications can’t support </a:t>
            </a:r>
            <a:r>
              <a:rPr lang="en-US" altLang="zh-CN" dirty="0">
                <a:ea typeface="等线" panose="02010600030101010101" pitchFamily="2" charset="-122"/>
                <a:sym typeface="+mn-ea"/>
              </a:rPr>
              <a:t>r</a:t>
            </a:r>
            <a:r>
              <a:rPr lang="en-US" altLang="zh-CN" sz="1800" dirty="0">
                <a:ea typeface="等线" panose="02010600030101010101" pitchFamily="2" charset="-122"/>
              </a:rPr>
              <a:t>oaming UEs to access the subscribed network using 5G Indirect Network Sharing</a:t>
            </a:r>
            <a:r>
              <a:rPr lang="en-US" altLang="zh-CN" sz="1800" dirty="0">
                <a:ea typeface="等线" panose="02010600030101010101" pitchFamily="2" charset="-122"/>
                <a:sym typeface="+mn-ea"/>
              </a:rPr>
              <a:t>.</a:t>
            </a:r>
            <a:endParaRPr lang="en-US" altLang="zh-CN" sz="1800" dirty="0">
              <a:ea typeface="等线" panose="02010600030101010101" pitchFamily="2" charset="-122"/>
              <a:sym typeface="+mn-ea"/>
            </a:endParaRPr>
          </a:p>
          <a:p>
            <a:pPr algn="just"/>
            <a:endParaRPr lang="en-US" altLang="zh-CN" dirty="0">
              <a:ea typeface="等线" panose="02010600030101010101" pitchFamily="2" charset="-122"/>
              <a:sym typeface="+mn-ea"/>
            </a:endParaRPr>
          </a:p>
          <a:p>
            <a:pPr algn="just"/>
            <a:r>
              <a:rPr lang="en-US" altLang="zh-CN" sz="1800" dirty="0">
                <a:ea typeface="等线" panose="02010600030101010101" pitchFamily="2" charset="-122"/>
                <a:sym typeface="+mn-ea"/>
              </a:rPr>
              <a:t>Further investigate is necessary for potential enhancements and scenarios.</a:t>
            </a:r>
            <a:endParaRPr lang="en-US" sz="1800" dirty="0"/>
          </a:p>
          <a:p>
            <a:pPr algn="just"/>
            <a:endParaRPr lang="en-US" sz="18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484925" y="3302908"/>
            <a:ext cx="10736446" cy="497567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</p:sld>
</file>

<file path=ppt/tags/tag1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zJmNDAwNmRmNjFiNTYyNGQ3MjliMDY5YzQzNDdhYj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item1.xml>��< ? x m l   v e r s i o n = " 1 . 0 " ? > < c t : c o n t e n t T y p e S c h e m a   c t : _ = " "   m a : _ = " "   m a : c o n t e n t T y p e N a m e = " D o c u m e n t "   m a : c o n t e n t T y p e I D = " 0 x 0 1 0 1 0 0 B B 1 3 B E E B A 6 7 5 0 4 4 A 9 6 D E 2 8 B D D 8 9 3 E 6 0 7 "   m a : c o n t e n t T y p e V e r s i o n = " 1 3 "   m a : c o n t e n t T y p e D e s c r i p t i o n = " C r e a t e   a   n e w   d o c u m e n t . "   m a : c o n t e n t T y p e S c o p e = " "   m a : v e r s i o n I D = " 1 2 8 a 8 4 2 2 4 8 7 f c 3 2 9 a 7 d c 2 6 f 2 8 c f 6 1 0 2 c "   x m l n s : c t = " h t t p : / / s c h e m a s . m i c r o s o f t . c o m / o f f i c e / 2 0 0 6 / m e t a d a t a / c o n t e n t T y p e "   x m l n s : m a = " h t t p : / / s c h e m a s . m i c r o s o f t . c o m / o f f i c e / 2 0 0 6 / m e t a d a t a / p r o p e r t i e s / m e t a A t t r i b u t e s " >  
 < x s d : s c h e m a   t a r g e t N a m e s p a c e = " h t t p : / / s c h e m a s . m i c r o s o f t . c o m / o f f i c e / 2 0 0 6 / m e t a d a t a / p r o p e r t i e s "   m a : r o o t = " t r u e "   m a : f i e l d s I D = " 5 e e 1 7 1 7 6 e 5 1 7 c c e a 8 5 1 0 c 3 9 d 8 3 d a 9 b a d "   n s 3 : _ = " "   n s 4 : _ = " "   x m l n s : x s d = " h t t p : / / w w w . w 3 . o r g / 2 0 0 1 / X M L S c h e m a "   x m l n s : x s = " h t t p : / / w w w . w 3 . o r g / 2 0 0 1 / X M L S c h e m a "   x m l n s : p = " h t t p : / / s c h e m a s . m i c r o s o f t . c o m / o f f i c e / 2 0 0 6 / m e t a d a t a / p r o p e r t i e s "   x m l n s : n s 3 = " 6 7 9 a 2 5 7 e - 8 7 2 f - 4 c 9 8 - 9 e 8 a - 0 a 9 c 1 0 4 f 7 2 c d "   x m l n s : n s 4 = " 2 8 0 d 8 e f a - e f f 2 - 4 9 1 0 - 8 8 d 2 - 7 9 c a 1 4 6 7 2 0 c 4 " >  
 < x s d : i m p o r t   n a m e s p a c e = " 6 7 9 a 2 5 7 e - 8 7 2 f - 4 c 9 8 - 9 e 8 a - 0 a 9 c 1 0 4 f 7 2 c d " / >  
 < x s d : i m p o r t   n a m e s p a c e = " 2 8 0 d 8 e f a - e f f 2 - 4 9 1 0 - 8 8 d 2 - 7 9 c a 1 4 6 7 2 0 c 4 " / >  
 < x s d : e l e m e n t   n a m e = " p r o p e r t i e s " >  
 < x s d : c o m p l e x T y p e >  
 < x s d : s e q u e n c e >  
 < x s d : e l e m e n t   n a m e = " d o c u m e n t M a n a g e m e n t " >  
 < x s d : c o m p l e x T y p e >  
 < x s d : a l l >  
 < x s d : e l e m e n t   r e f = " n s 3 : M e d i a S e r v i c e M e t a d a t a "   m i n O c c u r s = " 0 " / >  
 < x s d : e l e m e n t   r e f = " n s 3 : M e d i a S e r v i c e F a s t M e t a d a t a "   m i n O c c u r s = " 0 " / >  
 < x s d : e l e m e n t   r e f = " n s 3 : M e d i a S e r v i c e D a t e T a k e n "   m i n O c c u r s = " 0 " / >  
 < x s d : e l e m e n t   r e f = " n s 3 : M e d i a S e r v i c e A u t o T a g s "   m i n O c c u r s = " 0 " / >  
 < x s d : e l e m e n t   r e f = " n s 3 : M e d i a S e r v i c e O C R "   m i n O c c u r s = " 0 " / >  
 < x s d : e l e m e n t   r e f = " n s 3 : M e d i a S e r v i c e G e n e r a t i o n T i m e "   m i n O c c u r s = " 0 " / >  
 < x s d : e l e m e n t   r e f = " n s 3 : M e d i a S e r v i c e E v e n t H a s h C o d e "   m i n O c c u r s = " 0 " / >  
 < x s d : e l e m e n t   r e f = " n s 3 : M e d i a S e r v i c e L o c a t i o n "   m i n O c c u r s = " 0 " / >  
 < x s d : e l e m e n t   r e f = " n s 3 : M e d i a S e r v i c e A u t o K e y P o i n t s "   m i n O c c u r s = " 0 " / >  
 < x s d : e l e m e n t   r e f = " n s 3 : M e d i a S e r v i c e K e y P o i n t s "   m i n O c c u r s = " 0 " / >  
 < x s d : e l e m e n t   r e f = " n s 4 : S h a r e d W i t h U s e r s "   m i n O c c u r s = " 0 " / >  
 < x s d : e l e m e n t   r e f = " n s 4 : S h a r e d W i t h D e t a i l s "   m i n O c c u r s = " 0 " / >  
 < x s d : e l e m e n t   r e f = " n s 4 : S h a r i n g H i n t H a s h "   m i n O c c u r s = " 0 " / >  
 < / x s d : a l l >  
 < / x s d : c o m p l e x T y p e >  
 < / x s d : e l e m e n t >  
 < / x s d : s e q u e n c e >  
 < / x s d : c o m p l e x T y p e >  
 < / x s d : e l e m e n t >  
 < / x s d : s c h e m a >  
 < x s d : s c h e m a   t a r g e t N a m e s p a c e = " 6 7 9 a 2 5 7 e - 8 7 2 f - 4 c 9 8 - 9 e 8 a - 0 a 9 c 1 0 4 f 7 2 c d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M e d i a S e r v i c e M e t a d a t a "   m a : i n d e x = " 8 "   n i l l a b l e = " t r u e "   m a : d i s p l a y N a m e = " M e d i a S e r v i c e M e t a d a t a "   m a : h i d d e n = " t r u e "   m a : i n t e r n a l N a m e = " M e d i a S e r v i c e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F a s t M e t a d a t a "   m a : i n d e x = " 9 "   n i l l a b l e = " t r u e "   m a : d i s p l a y N a m e = " M e d i a S e r v i c e F a s t M e t a d a t a "   m a : h i d d e n = " t r u e "   m a : i n t e r n a l N a m e = " M e d i a S e r v i c e F a s t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D a t e T a k e n "   m a : i n d e x = " 1 0 "   n i l l a b l e = " t r u e "   m a : d i s p l a y N a m e = " M e d i a S e r v i c e D a t e T a k e n "   m a : h i d d e n = " t r u e "   m a : i n t e r n a l N a m e = " M e d i a S e r v i c e D a t e T a k e n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T a g s "   m a : i n d e x = " 1 1 "   n i l l a b l e = " t r u e "   m a : d i s p l a y N a m e = " T a g s "   m a : i n t e r n a l N a m e = " M e d i a S e r v i c e A u t o T a g s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O C R "   m a : i n d e x = " 1 2 "   n i l l a b l e = " t r u e "   m a : d i s p l a y N a m e = " E x t r a c t e d   T e x t "   m a : i n t e r n a l N a m e = " M e d i a S e r v i c e O C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M e d i a S e r v i c e G e n e r a t i o n T i m e "   m a : i n d e x = " 1 3 "   n i l l a b l e = " t r u e "   m a : d i s p l a y N a m e = " M e d i a S e r v i c e G e n e r a t i o n T i m e "   m a : h i d d e n = " t r u e "   m a : i n t e r n a l N a m e = " M e d i a S e r v i c e G e n e r a t i o n T i m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E v e n t H a s h C o d e "   m a : i n d e x = " 1 4 "   n i l l a b l e = " t r u e "   m a : d i s p l a y N a m e = " M e d i a S e r v i c e E v e n t H a s h C o d e "   m a : h i d d e n = " t r u e "   m a : i n t e r n a l N a m e = " M e d i a S e r v i c e E v e n t H a s h C o d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L o c a t i o n "   m a : i n d e x = " 1 5 "   n i l l a b l e = " t r u e "   m a : d i s p l a y N a m e = " L o c a t i o n "   m a : i n t e r n a l N a m e = " M e d i a S e r v i c e L o c a t i o n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K e y P o i n t s "   m a : i n d e x = " 1 6 "   n i l l a b l e = " t r u e "   m a : d i s p l a y N a m e = " M e d i a S e r v i c e A u t o K e y P o i n t s "   m a : h i d d e n = " t r u e "   m a : i n t e r n a l N a m e = " M e d i a S e r v i c e A u t o K e y P o i n t s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K e y P o i n t s "   m a : i n d e x = " 1 7 "   n i l l a b l e = " t r u e "   m a : d i s p l a y N a m e = " K e y P o i n t s "   m a : i n t e r n a l N a m e = " M e d i a S e r v i c e K e y P o i n t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/ x s d : s c h e m a >  
 < x s d : s c h e m a   t a r g e t N a m e s p a c e = " 2 8 0 d 8 e f a - e f f 2 - 4 9 1 0 - 8 8 d 2 - 7 9 c a 1 4 6 7 2 0 c 4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S h a r e d W i t h U s e r s "   m a : i n d e x = " 1 8 "   n i l l a b l e = " t r u e "   m a : d i s p l a y N a m e = " S h a r e d   W i t h "   m a : i n t e r n a l N a m e = " S h a r e d W i t h U s e r s "   m a : r e a d O n l y = " t r u e " >  
 < x s d : c o m p l e x T y p e >  
 < x s d : c o m p l e x C o n t e n t >  
 < x s d : e x t e n s i o n   b a s e = " d m s : U s e r M u l t i " >  
 < x s d : s e q u e n c e >  
 < x s d : e l e m e n t   n a m e = " U s e r I n f o "   m i n O c c u r s = " 0 "   m a x O c c u r s = " u n b o u n d e d " >  
 < x s d : c o m p l e x T y p e >  
 < x s d : s e q u e n c e >  
 < x s d : e l e m e n t   n a m e = " D i s p l a y N a m e "   t y p e = " x s d : s t r i n g "   m i n O c c u r s = " 0 " / >  
 < x s d : e l e m e n t   n a m e = " A c c o u n t I d "   t y p e = " d m s : U s e r I d "   m i n O c c u r s = " 0 "   n i l l a b l e = " t r u e " / >  
 < x s d : e l e m e n t   n a m e = " A c c o u n t T y p e "   t y p e = " x s d : s t r i n g "   m i n O c c u r s = " 0 " / >  
 < / x s d : s e q u e n c e >  
 < / x s d : c o m p l e x T y p e >  
 < / x s d : e l e m e n t >  
 < / x s d : s e q u e n c e >  
 < / x s d : e x t e n s i o n >  
 < / x s d : c o m p l e x C o n t e n t >  
 < / x s d : c o m p l e x T y p e >  
 < / x s d : e l e m e n t >  
 < x s d : e l e m e n t   n a m e = " S h a r e d W i t h D e t a i l s "   m a : i n d e x = " 1 9 "   n i l l a b l e = " t r u e "   m a : d i s p l a y N a m e = " S h a r e d   W i t h   D e t a i l s "   m a : i n t e r n a l N a m e = " S h a r e d W i t h D e t a i l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S h a r i n g H i n t H a s h "   m a : i n d e x = " 2 0 "   n i l l a b l e = " t r u e "   m a : d i s p l a y N a m e = " S h a r i n g   H i n t   H a s h "   m a : h i d d e n = " t r u e "   m a : i n t e r n a l N a m e = " S h a r i n g H i n t H a s h "   m a : r e a d O n l y = " t r u e " >  
 < x s d : s i m p l e T y p e >  
 < x s d : r e s t r i c t i o n   b a s e = " d m s : T e x t " / >  
 < / x s d : s i m p l e T y p e >  
 < / x s d : e l e m e n t >  
 < / x s d : s c h e m a >  
 < x s d : s c h e m a   t a r g e t N a m e s p a c e = " h t t p : / / s c h e m a s . o p e n x m l f o r m a t s . o r g / p a c k a g e / 2 0 0 6 / m e t a d a t a / c o r e - p r o p e r t i e s "   e l e m e n t F o r m D e f a u l t = " q u a l i f i e d "   a t t r i b u t e F o r m D e f a u l t = " u n q u a l i f i e d "   b l o c k D e f a u l t = " # a l l "   x m l n s = " h t t p : / / s c h e m a s . o p e n x m l f o r m a t s . o r g / p a c k a g e / 2 0 0 6 / m e t a d a t a / c o r e - p r o p e r t i e s "   x m l n s : x s d = " h t t p : / / w w w . w 3 . o r g / 2 0 0 1 / X M L S c h e m a "   x m l n s : x s i = " h t t p : / / w w w . w 3 . o r g / 2 0 0 1 / X M L S c h e m a - i n s t a n c e "   x m l n s : d c = " h t t p : / / p u r l . o r g / d c / e l e m e n t s / 1 . 1 / "   x m l n s : d c t e r m s = " h t t p : / / p u r l . o r g / d c / t e r m s / "   x m l n s : o d o c = " h t t p : / / s c h e m a s . m i c r o s o f t . c o m / i n t e r n a l / o b d " >  
 < x s d : i m p o r t   n a m e s p a c e = " h t t p : / / p u r l . o r g / d c / e l e m e n t s / 1 . 1 / "   s c h e m a L o c a t i o n = " h t t p : / / d u b l i n c o r e . o r g / s c h e m a s / x m l s / q d c / 2 0 0 3 / 0 4 / 0 2 / d c . x s d " / >  
 < x s d : i m p o r t   n a m e s p a c e = " h t t p : / / p u r l . o r g / d c / t e r m s / "   s c h e m a L o c a t i o n = " h t t p : / / d u b l i n c o r e . o r g / s c h e m a s / x m l s / q d c / 2 0 0 3 / 0 4 / 0 2 / d c t e r m s . x s d " / >  
 < x s d : e l e m e n t   n a m e = " c o r e P r o p e r t i e s "   t y p e = " C T _ c o r e P r o p e r t i e s " / >  
 < x s d : c o m p l e x T y p e   n a m e = " C T _ c o r e P r o p e r t i e s " >  
 < x s d : a l l >  
 < x s d : e l e m e n t   r e f = " d c : c r e a t o r "   m i n O c c u r s = " 0 "   m a x O c c u r s = " 1 " / >  
 < x s d : e l e m e n t   r e f = " d c t e r m s : c r e a t e d "   m i n O c c u r s = " 0 "   m a x O c c u r s = " 1 " / >  
 < x s d : e l e m e n t   r e f = " d c : i d e n t i f i e r "   m i n O c c u r s = " 0 "   m a x O c c u r s = " 1 " / >  
 < x s d : e l e m e n t   n a m e = " c o n t e n t T y p e "   m i n O c c u r s = " 0 "   m a x O c c u r s = " 1 "   t y p e = " x s d : s t r i n g "   m a : i n d e x = " 0 "   m a : d i s p l a y N a m e = " C o n t e n t   T y p e " / >  
 < x s d : e l e m e n t   r e f = " d c : t i t l e "   m i n O c c u r s = " 0 "   m a x O c c u r s = " 1 "   m a : i n d e x = " 4 "   m a : d i s p l a y N a m e = " T i t l e " / >  
 < x s d : e l e m e n t   r e f = " d c : s u b j e c t "   m i n O c c u r s = " 0 "   m a x O c c u r s = " 1 " / >  
 < x s d : e l e m e n t   r e f = " d c : d e s c r i p t i o n "   m i n O c c u r s = " 0 "   m a x O c c u r s = " 1 " / >  
 < x s d : e l e m e n t   n a m e = " k e y w o r d s "   m i n O c c u r s = " 0 "   m a x O c c u r s = " 1 "   t y p e = " x s d : s t r i n g " / >  
 < x s d : e l e m e n t   r e f = " d c : l a n g u a g e "   m i n O c c u r s = " 0 "   m a x O c c u r s = " 1 " / >  
 < x s d : e l e m e n t   n a m e = " c a t e g o r y "   m i n O c c u r s = " 0 "   m a x O c c u r s = " 1 "   t y p e = " x s d : s t r i n g " / >  
 < x s d : e l e m e n t   n a m e = " v e r s i o n "   m i n O c c u r s = " 0 "   m a x O c c u r s = " 1 "   t y p e = " x s d : s t r i n g " / >  
 < x s d : e l e m e n t   n a m e = " r e v i s i o n "   m i n O c c u r s = " 0 "   m a x O c c u r s = " 1 "   t y p e = " x s d : s t r i n g " >  
 < x s d : a n n o t a t i o n >  
 < x s d : d o c u m e n t a t i o n >  
                                                 T h i s   v a l u e   i n d i c a t e s   t h e   n u m b e r   o f   s a v e s   o r   r e v i s i o n s .   T h e   a p p l i c a t i o n   i s   r e s p o n s i b l e   f o r   u p d a t i n g   t h i s   v a l u e   a f t e r   e a c h   r e v i s i o n .  
                                         < / x s d : d o c u m e n t a t i o n >  
 < / x s d : a n n o t a t i o n >  
 < / x s d : e l e m e n t >  
 < x s d : e l e m e n t   n a m e = " l a s t M o d i f i e d B y "   m i n O c c u r s = " 0 "   m a x O c c u r s = " 1 "   t y p e = " x s d : s t r i n g " / >  
 < x s d : e l e m e n t   r e f = " d c t e r m s : m o d i f i e d "   m i n O c c u r s = " 0 "   m a x O c c u r s = " 1 " / >  
 < x s d : e l e m e n t   n a m e = " c o n t e n t S t a t u s "   m i n O c c u r s = " 0 "   m a x O c c u r s = " 1 "   t y p e = " x s d : s t r i n g " / >  
 < / x s d : a l l >  
 < / x s d : c o m p l e x T y p e >  
 < / x s d : s c h e m a >  
 < x s : s c h e m a   t a r g e t N a m e s p a c e = " h t t p : / / s c h e m a s . m i c r o s o f t . c o m / o f f i c e / i n f o p a t h / 2 0 0 7 / P a r t n e r C o n t r o l s "   e l e m e n t F o r m D e f a u l t = " q u a l i f i e d "   a t t r i b u t e F o r m D e f a u l t = " u n q u a l i f i e d "   x m l n s : p c = " h t t p : / / s c h e m a s . m i c r o s o f t . c o m / o f f i c e / i n f o p a t h / 2 0 0 7 / P a r t n e r C o n t r o l s "   x m l n s : x s = " h t t p : / / w w w . w 3 . o r g / 2 0 0 1 / X M L S c h e m a " >  
 < x s : e l e m e n t   n a m e = " P e r s o n " >  
 < x s : c o m p l e x T y p e >  
 < x s : s e q u e n c e >  
 < x s : e l e m e n t   r e f = " p c : D i s p l a y N a m e "   m i n O c c u r s = " 0 " > < / x s : e l e m e n t >  
 < x s : e l e m e n t   r e f = " p c : A c c o u n t I d "   m i n O c c u r s = " 0 " > < / x s : e l e m e n t >  
 < x s : e l e m e n t   r e f = " p c : A c c o u n t T y p e "   m i n O c c u r s = " 0 " > < / x s : e l e m e n t >  
 < / x s : s e q u e n c e >  
 < / x s : c o m p l e x T y p e >  
 < / x s : e l e m e n t >  
 < x s : e l e m e n t   n a m e = " D i s p l a y N a m e "   t y p e = " x s : s t r i n g " > < / x s : e l e m e n t >  
 < x s : e l e m e n t   n a m e = " A c c o u n t I d "   t y p e = " x s : s t r i n g " > < / x s : e l e m e n t >  
 < x s : e l e m e n t   n a m e = " A c c o u n t T y p e "   t y p e = " x s : s t r i n g " > < / x s : e l e m e n t >  
 < x s : e l e m e n t   n a m e = " B D C A s s o c i a t e d E n t i t y " >  
 < x s : c o m p l e x T y p e >  
 < x s : s e q u e n c e >  
 < x s : e l e m e n t   r e f = " p c : B D C E n t i t y "   m i n O c c u r s = " 0 "   m a x O c c u r s = " u n b o u n d e d " > < / x s : e l e m e n t >  
 < / x s : s e q u e n c e >  
 < x s : a t t r i b u t e   r e f = " p c : E n t i t y N a m e s p a c e " > < / x s : a t t r i b u t e >  
 < x s : a t t r i b u t e   r e f = " p c : E n t i t y N a m e " > < / x s : a t t r i b u t e >  
 < x s : a t t r i b u t e   r e f = " p c : S y s t e m I n s t a n c e N a m e " > < / x s : a t t r i b u t e >  
 < x s : a t t r i b u t e   r e f = " p c : A s s o c i a t i o n N a m e " > < / x s : a t t r i b u t e >  
 < / x s : c o m p l e x T y p e >  
 < / x s : e l e m e n t >  
 < x s : a t t r i b u t e   n a m e = " E n t i t y N a m e s p a c e "   t y p e = " x s : s t r i n g " > < / x s : a t t r i b u t e >  
 < x s : a t t r i b u t e   n a m e = " E n t i t y N a m e "   t y p e = " x s : s t r i n g " > < / x s : a t t r i b u t e >  
 < x s : a t t r i b u t e   n a m e = " S y s t e m I n s t a n c e N a m e "   t y p e = " x s : s t r i n g " > < / x s : a t t r i b u t e >  
 < x s : a t t r i b u t e   n a m e = " A s s o c i a t i o n N a m e "   t y p e = " x s : s t r i n g " > < / x s : a t t r i b u t e >  
 < x s : e l e m e n t   n a m e = " B D C E n t i t y " >  
 < x s : c o m p l e x T y p e >  
 < x s : s e q u e n c e >  
 < x s : e l e m e n t   r e f = " p c : E n t i t y D i s p l a y N a m e "   m i n O c c u r s = " 0 " > < / x s : e l e m e n t >  
 < x s : e l e m e n t   r e f = " p c : E n t i t y I n s t a n c e R e f e r e n c e "   m i n O c c u r s = " 0 " > < / x s : e l e m e n t >  
 < x s : e l e m e n t   r e f = " p c : E n t i t y I d 1 "   m i n O c c u r s = " 0 " > < / x s : e l e m e n t >  
 < x s : e l e m e n t   r e f = " p c : E n t i t y I d 2 "   m i n O c c u r s = " 0 " > < / x s : e l e m e n t >  
 < x s : e l e m e n t   r e f = " p c : E n t i t y I d 3 "   m i n O c c u r s = " 0 " > < / x s : e l e m e n t >  
 < x s : e l e m e n t   r e f = " p c : E n t i t y I d 4 "   m i n O c c u r s = " 0 " > < / x s : e l e m e n t >  
 < x s : e l e m e n t   r e f = " p c : E n t i t y I d 5 "   m i n O c c u r s = " 0 " > < / x s : e l e m e n t >  
 < / x s : s e q u e n c e >  
 < / x s : c o m p l e x T y p e >  
 < / x s : e l e m e n t >  
 < x s : e l e m e n t   n a m e = " E n t i t y D i s p l a y N a m e "   t y p e = " x s : s t r i n g " > < / x s : e l e m e n t >  
 < x s : e l e m e n t   n a m e = " E n t i t y I n s t a n c e R e f e r e n c e "   t y p e = " x s : s t r i n g " > < / x s : e l e m e n t >  
 < x s : e l e m e n t   n a m e = " E n t i t y I d 1 "   t y p e = " x s : s t r i n g " > < / x s : e l e m e n t >  
 < x s : e l e m e n t   n a m e = " E n t i t y I d 2 "   t y p e = " x s : s t r i n g " > < / x s : e l e m e n t >  
 < x s : e l e m e n t   n a m e = " E n t i t y I d 3 "   t y p e = " x s : s t r i n g " > < / x s : e l e m e n t >  
 < x s : e l e m e n t   n a m e = " E n t i t y I d 4 "   t y p e = " x s : s t r i n g " > < / x s : e l e m e n t >  
 < x s : e l e m e n t   n a m e = " E n t i t y I d 5 "   t y p e = " x s : s t r i n g " > < / x s : e l e m e n t >  
 < x s : e l e m e n t   n a m e = " T e r m s " >  
 < x s : c o m p l e x T y p e >  
 < x s : s e q u e n c e >  
 < x s : e l e m e n t   r e f = " p c : T e r m I n f o "   m i n O c c u r s = " 0 "   m a x O c c u r s = " u n b o u n d e d " > < / x s : e l e m e n t >  
 < / x s : s e q u e n c e >  
 < / x s : c o m p l e x T y p e >  
 < / x s : e l e m e n t >  
 < x s : e l e m e n t   n a m e = " T e r m I n f o " >  
 < x s : c o m p l e x T y p e >  
 < x s : s e q u e n c e >  
 < x s : e l e m e n t   r e f = " p c : T e r m N a m e "   m i n O c c u r s = " 0 " > < / x s : e l e m e n t >  
 < x s : e l e m e n t   r e f = " p c : T e r m I d "   m i n O c c u r s = " 0 " > < / x s : e l e m e n t >  
 < / x s : s e q u e n c e >  
 < / x s : c o m p l e x T y p e >  
 < / x s : e l e m e n t >  
 < x s : e l e m e n t   n a m e = " T e r m N a m e "   t y p e = " x s : s t r i n g " > < / x s : e l e m e n t >  
 < x s : e l e m e n t   n a m e = " T e r m I d "   t y p e = " x s : s t r i n g " > < / x s : e l e m e n t >  
 < / x s : s c h e m a >  
 < / c t : c o n t e n t T y p e S c h e m a > 
</file>

<file path=customXml/item2.xml>��< ? x m l   v e r s i o n = " 1 . 0 " ? > < p : p r o p e r t i e s   x m l n s : p = " h t t p : / / s c h e m a s . m i c r o s o f t . c o m / o f f i c e / 2 0 0 6 / m e t a d a t a / p r o p e r t i e s "   x m l n s : x s i = " h t t p : / / w w w . w 3 . o r g / 2 0 0 1 / X M L S c h e m a - i n s t a n c e "   x m l n s : p c = " h t t p : / / s c h e m a s . m i c r o s o f t . c o m / o f f i c e / i n f o p a t h / 2 0 0 7 / P a r t n e r C o n t r o l s " > < d o c u m e n t M a n a g e m e n t / > < / p : p r o p e r t i e s > 
</file>

<file path=customXml/item3.xml>��< ? m s o - c o n t e n t T y p e ? > < F o r m T e m p l a t e s   x m l n s = " h t t p : / / s c h e m a s . m i c r o s o f t . c o m / s h a r e p o i n t / v 3 / c o n t e n t t y p e / f o r m s " > < D i s p l a y > D o c u m e n t L i b r a r y F o r m < / D i s p l a y > < E d i t > D o c u m e n t L i b r a r y F o r m < / E d i t > < N e w > D o c u m e n t L i b r a r y F o r m < / N e w > < / F o r m T e m p l a t e s > 
</file>

<file path=customXml/itemProps10.xml><?xml version="1.0" encoding="utf-8"?>
<ds:datastoreItem xmlns:ds="http://schemas.openxmlformats.org/officeDocument/2006/customXml" ds:itemID="{BD6692E6-AFB4-4AE6-8E62-2D7692F0CE70}">
  <ds:schemaRefs/>
</ds:datastoreItem>
</file>

<file path=customXml/itemProps11.xml><?xml version="1.0" encoding="utf-8"?>
<ds:datastoreItem xmlns:ds="http://schemas.openxmlformats.org/officeDocument/2006/customXml" ds:itemID="{35CA3727-A4EB-4398-9783-D0148B061093}">
  <ds:schemaRefs/>
</ds:datastoreItem>
</file>

<file path=customXml/itemProps12.xml><?xml version="1.0" encoding="utf-8"?>
<ds:datastoreItem xmlns:ds="http://schemas.openxmlformats.org/officeDocument/2006/customXml" ds:itemID="{7D3A830A-0AC8-45A7-9E99-DF047C23D0D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2215</Words>
  <Application>WPS 演示</Application>
  <PresentationFormat>宽屏</PresentationFormat>
  <Paragraphs>54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Calibri Light</vt:lpstr>
      <vt:lpstr>微软雅黑</vt:lpstr>
      <vt:lpstr>.AppleSystemUIFont</vt:lpstr>
      <vt:lpstr>Segoe Print</vt:lpstr>
      <vt:lpstr>Times New Roman</vt:lpstr>
      <vt:lpstr>等线</vt:lpstr>
      <vt:lpstr>Arial</vt:lpstr>
      <vt:lpstr>Arial Unicode MS</vt:lpstr>
      <vt:lpstr>Office Theme</vt:lpstr>
      <vt:lpstr>Custom Design</vt:lpstr>
      <vt:lpstr>Visio.Drawing.11</vt:lpstr>
      <vt:lpstr>Visio.Drawing.11</vt:lpstr>
      <vt:lpstr>Visio.Drawing.11</vt:lpstr>
      <vt:lpstr>    Discussion on Roaming UEs to access the subscribed network using 5G Indirect Network Sharing  </vt:lpstr>
      <vt:lpstr>Motivations</vt:lpstr>
      <vt:lpstr>Potential solution and gaps 1</vt:lpstr>
      <vt:lpstr>Potential solution and gaps 2</vt:lpstr>
      <vt:lpstr>Conclusion and Proposal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chinatelecom</cp:lastModifiedBy>
  <cp:revision>1077</cp:revision>
  <cp:lastPrinted>2021-06-08T20:14:00Z</cp:lastPrinted>
  <dcterms:created xsi:type="dcterms:W3CDTF">2010-02-05T13:52:00Z</dcterms:created>
  <dcterms:modified xsi:type="dcterms:W3CDTF">2023-08-11T09:30:23Z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(2)Dj3Mu7RnRCplZe3yBcLWBa7382+0DwRdDD6VU1pZYpq8khcBLe5neBG1zyely6Se05bECMjd
V6zTL6Alh54U41QR5v0ZRf206ELIpUuYnBYMOGrHZqf954OpuNlU2tFtvmq/ehRuSZTx+9SW
JA2034xSwLe3Ne9syE+ArSODor2YgAeMfk5EDiuwZgUUhs0wfrkTlIgvS55jO9HtjYoD5GYT
N437MNBzh8VtFdAjqq</vt:lpwstr>
  </property>
  <property fmtid="{D5CDD505-2E9C-101B-9397-08002B2CF9AE}" pid="4" name="_2015_ms_pID_7253431">
    <vt:lpwstr>N1qURMe4CnvSW0XofWnkHBnvZVQkKUV+Y9aUkFgIX434SRZxQdCMl4
rIQ5ojR2ZNG0e8SdrR6+i5904ISkeQufDPSzRCiUHoxjlfvgla5gARJJdJ6SGNUQJcnwmaUp
yNZ60mzfs+Khe+7S8GQB3nCnTyL0+5ltPtvwbSAQ+wfI0rpWn61NarYJsXlL5M6az3fgSio9
biTVFcHtRvgApNTQ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1615906445</vt:lpwstr>
  </property>
  <property fmtid="{D5CDD505-2E9C-101B-9397-08002B2CF9AE}" pid="9" name="ICV">
    <vt:lpwstr>FFCAF5B5EBDA4440BFC69BE1629628D8_12</vt:lpwstr>
  </property>
  <property fmtid="{D5CDD505-2E9C-101B-9397-08002B2CF9AE}" pid="10" name="KSOProductBuildVer">
    <vt:lpwstr>2052-12.1.0.15120</vt:lpwstr>
  </property>
</Properties>
</file>